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slides/slide11.xml" ContentType="application/vnd.openxmlformats-officedocument.presentationml.slide+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23" r:id="rId1"/>
  </p:sldMasterIdLst>
  <p:sldIdLst>
    <p:sldId id="256" r:id="rId2"/>
    <p:sldId id="264" r:id="rId3"/>
    <p:sldId id="265" r:id="rId4"/>
    <p:sldId id="266" r:id="rId5"/>
    <p:sldId id="267" r:id="rId6"/>
    <p:sldId id="257" r:id="rId7"/>
    <p:sldId id="258" r:id="rId8"/>
    <p:sldId id="259" r:id="rId9"/>
    <p:sldId id="260" r:id="rId10"/>
    <p:sldId id="261" r:id="rId11"/>
    <p:sldId id="262" r:id="rId12"/>
    <p:sldId id="263"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D0299B3E-E57B-7342-98A4-B45438BE896E}" type="datetimeFigureOut">
              <a:rPr lang="en-US" smtClean="0"/>
              <a:pPr/>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94E285-444D-4C0C-8BFA-BDB311F86A90}" type="slidenum">
              <a:rPr/>
              <a:pPr/>
              <a:t>‹#›</a:t>
            </a:fld>
            <a:endParaRP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99B3E-E57B-7342-98A4-B45438BE896E}" type="datetimeFigureOut">
              <a:rPr lang="en-US" smtClean="0"/>
              <a:pPr/>
              <a:t>8/31/16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F6121C-E930-1841-9017-1C6742F6B0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Click icon to add picture</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Click icon to add picture</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Click icon to add picture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299B3E-E57B-7342-98A4-B45438BE896E}" type="datetimeFigureOut">
              <a:rPr lang="en-US" smtClean="0"/>
              <a:pPr/>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299B3E-E57B-7342-98A4-B45438BE896E}" type="datetimeFigureOut">
              <a:rPr lang="en-US" smtClean="0"/>
              <a:pPr/>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0299B3E-E57B-7342-98A4-B45438BE896E}" type="datetimeFigureOut">
              <a:rPr lang="en-US" smtClean="0"/>
              <a:pPr/>
              <a:t>8/31/16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6121C-E930-1841-9017-1C6742F6B0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D0299B3E-E57B-7342-98A4-B45438BE896E}" type="datetimeFigureOut">
              <a:rPr lang="en-US" smtClean="0"/>
              <a:pPr/>
              <a:t>8/31/16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D0299B3E-E57B-7342-98A4-B45438BE896E}" type="datetimeFigureOut">
              <a:rPr lang="en-US" smtClean="0"/>
              <a:pPr/>
              <a:t>8/31/16</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9F6121C-E930-1841-9017-1C6742F6B0AB}" type="slidenum">
              <a:rPr lang="en-US" smtClean="0"/>
              <a:pPr/>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D0299B3E-E57B-7342-98A4-B45438BE896E}" type="datetimeFigureOut">
              <a:rPr lang="en-US" smtClean="0"/>
              <a:pPr/>
              <a:t>8/31/16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D0299B3E-E57B-7342-98A4-B45438BE896E}" type="datetimeFigureOut">
              <a:rPr lang="en-US" smtClean="0"/>
              <a:pPr/>
              <a:t>8/31/16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F6121C-E930-1841-9017-1C6742F6B0AB}" type="slidenum">
              <a:rPr lang="en-US" smtClean="0"/>
              <a:pPr/>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0299B3E-E57B-7342-98A4-B45438BE896E}" type="datetimeFigureOut">
              <a:rPr lang="en-US" smtClean="0"/>
              <a:pPr/>
              <a:t>8/31/16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F6121C-E930-1841-9017-1C6742F6B0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D0299B3E-E57B-7342-98A4-B45438BE896E}" type="datetimeFigureOut">
              <a:rPr lang="en-US" smtClean="0"/>
              <a:pPr/>
              <a:t>8/31/16</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9F6121C-E930-1841-9017-1C6742F6B0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hyperlink" Target="http://www.pbs.org/wnet/nature/animal-guide-blue-ringed-octopus/2177/" TargetMode="External"/><Relationship Id="rId4" Type="http://schemas.openxmlformats.org/officeDocument/2006/relationships/hyperlink" Target="https://en.wikipedia.org/wiki/Blue-ringed_octopus" TargetMode="External"/><Relationship Id="rId5" Type="http://schemas.openxmlformats.org/officeDocument/2006/relationships/hyperlink" Target="http://www.mnn.com/earth-matters/animals/photos/15-cute-animals-that-could-kill-you/blue-ringed-octopus" TargetMode="External"/><Relationship Id="rId6" Type="http://schemas.openxmlformats.org/officeDocument/2006/relationships/hyperlink" Target="http://www.nytimes.com/2016/04/14/world/asia/inky-octopus-new-zealand-aquarium.html?_r=0" TargetMode="External"/><Relationship Id="rId1" Type="http://schemas.openxmlformats.org/officeDocument/2006/relationships/slideLayout" Target="../slideLayouts/slideLayout2.xml"/><Relationship Id="rId2" Type="http://schemas.openxmlformats.org/officeDocument/2006/relationships/hyperlink" Target="https://answers.yahoo.com/question/index?qid=20110217125812AApEIM7"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zapatopi.net/treeoctop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Evaluate web sources</a:t>
            </a:r>
            <a:endParaRPr lang="en-US" dirty="0"/>
          </a:p>
        </p:txBody>
      </p:sp>
      <p:sp>
        <p:nvSpPr>
          <p:cNvPr id="3" name="Subtitle 2"/>
          <p:cNvSpPr>
            <a:spLocks noGrp="1"/>
          </p:cNvSpPr>
          <p:nvPr>
            <p:ph type="subTitle" idx="1"/>
          </p:nvPr>
        </p:nvSpPr>
        <p:spPr/>
        <p:txBody>
          <a:bodyPr/>
          <a:lstStyle/>
          <a:p>
            <a:r>
              <a:rPr lang="en-US" dirty="0" smtClean="0"/>
              <a:t>Liberal Studies</a:t>
            </a:r>
          </a:p>
          <a:p>
            <a:r>
              <a:rPr lang="en-US" dirty="0" smtClean="0"/>
              <a:t>7</a:t>
            </a:r>
            <a:r>
              <a:rPr lang="en-US" baseline="30000" dirty="0" smtClean="0"/>
              <a:t>th</a:t>
            </a:r>
            <a:r>
              <a:rPr lang="en-US" dirty="0" smtClean="0"/>
              <a:t> grade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lstStyle/>
          <a:p>
            <a:r>
              <a:rPr lang="en-US" dirty="0" smtClean="0"/>
              <a:t>.mil</a:t>
            </a:r>
          </a:p>
          <a:p>
            <a:r>
              <a:rPr lang="en-US" dirty="0" smtClean="0"/>
              <a:t>Military. This domain suffix is used by the various branches of the Armed Forces of the United States.</a:t>
            </a:r>
          </a:p>
          <a:p>
            <a:pPr>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lstStyle/>
          <a:p>
            <a:r>
              <a:rPr lang="en-US" dirty="0" smtClean="0"/>
              <a:t>.net</a:t>
            </a:r>
          </a:p>
          <a:p>
            <a:r>
              <a:rPr lang="en-US" dirty="0" smtClean="0"/>
              <a:t>Network. You might find any kind of site under this domain suffix. It acts as a catch-all for sites that don't fit into any of the preceding domain suffixes. Information from these sites should be given careful scrutiny.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pic>
        <p:nvPicPr>
          <p:cNvPr id="4" name="Content Placeholder 3" descr="Screen Shot 2016-08-31 at 9.38.51 AM.png"/>
          <p:cNvPicPr>
            <a:picLocks noGrp="1" noChangeAspect="1"/>
          </p:cNvPicPr>
          <p:nvPr>
            <p:ph idx="1"/>
          </p:nvPr>
        </p:nvPicPr>
        <p:blipFill>
          <a:blip r:embed="rId2"/>
          <a:srcRect l="-33558" r="-33558"/>
          <a:stretch>
            <a:fillRect/>
          </a:stretch>
        </p:blipFill>
        <p:spPr>
          <a:xfrm>
            <a:off x="-889101" y="2075600"/>
            <a:ext cx="11216708" cy="4782400"/>
          </a:xfr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a scale of 1 to 4, how much is this source reliable? Why?</a:t>
            </a:r>
            <a:endParaRPr lang="en-US" dirty="0"/>
          </a:p>
        </p:txBody>
      </p:sp>
      <p:sp>
        <p:nvSpPr>
          <p:cNvPr id="3" name="Content Placeholder 2"/>
          <p:cNvSpPr>
            <a:spLocks noGrp="1"/>
          </p:cNvSpPr>
          <p:nvPr>
            <p:ph idx="1"/>
          </p:nvPr>
        </p:nvSpPr>
        <p:spPr>
          <a:xfrm>
            <a:off x="457200" y="1858746"/>
            <a:ext cx="7945439" cy="4430013"/>
          </a:xfrm>
        </p:spPr>
        <p:txBody>
          <a:bodyPr>
            <a:normAutofit/>
          </a:bodyPr>
          <a:lstStyle/>
          <a:p>
            <a:r>
              <a:rPr lang="en-US" dirty="0" smtClean="0">
                <a:hlinkClick r:id="rId2"/>
              </a:rPr>
              <a:t>https://answers.yahoo.com/question/index?qid=20110217125812AApEIM7</a:t>
            </a:r>
            <a:endParaRPr lang="en-US" dirty="0" smtClean="0"/>
          </a:p>
          <a:p>
            <a:r>
              <a:rPr lang="en-US" dirty="0" smtClean="0">
                <a:hlinkClick r:id="rId3"/>
              </a:rPr>
              <a:t>http://www.pbs.org/wnet/nature/animal-guide-blue-ringed-octopus/2177/</a:t>
            </a:r>
            <a:endParaRPr lang="en-US" dirty="0" smtClean="0"/>
          </a:p>
          <a:p>
            <a:r>
              <a:rPr lang="en-US" dirty="0" smtClean="0">
                <a:hlinkClick r:id="rId4"/>
              </a:rPr>
              <a:t>https://en.wikipedia.org/wiki/Blue-ringed_octopus</a:t>
            </a:r>
            <a:endParaRPr lang="en-US" dirty="0" smtClean="0"/>
          </a:p>
          <a:p>
            <a:r>
              <a:rPr lang="en-US" dirty="0" smtClean="0">
                <a:hlinkClick r:id="rId5"/>
              </a:rPr>
              <a:t>http://www.mnn.com/earth-matters/animals/photos/15-cute-animals-that-could-kill-you/blue-ringed-octopus</a:t>
            </a:r>
            <a:endParaRPr lang="en-US" dirty="0" smtClean="0"/>
          </a:p>
          <a:p>
            <a:r>
              <a:rPr lang="en-US" dirty="0" smtClean="0">
                <a:hlinkClick r:id="rId6"/>
              </a:rPr>
              <a:t>http://www.nytimes.com/2016/04/14/world/asia/inky-octopus-new-zealand-aquarium.html?_r=0</a:t>
            </a:r>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a website using the checklist </a:t>
            </a:r>
            <a:endParaRPr lang="en-US" dirty="0"/>
          </a:p>
        </p:txBody>
      </p:sp>
      <p:sp>
        <p:nvSpPr>
          <p:cNvPr id="3" name="Content Placeholder 2"/>
          <p:cNvSpPr>
            <a:spLocks noGrp="1"/>
          </p:cNvSpPr>
          <p:nvPr>
            <p:ph idx="1"/>
          </p:nvPr>
        </p:nvSpPr>
        <p:spPr/>
        <p:txBody>
          <a:bodyPr/>
          <a:lstStyle/>
          <a:p>
            <a:pPr>
              <a:buNone/>
            </a:pPr>
            <a:r>
              <a:rPr lang="en-US" smtClean="0"/>
              <a:t>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Open the following website</a:t>
            </a:r>
            <a:endParaRPr lang="en-US" dirty="0"/>
          </a:p>
        </p:txBody>
      </p:sp>
      <p:sp>
        <p:nvSpPr>
          <p:cNvPr id="3" name="Content Placeholder 2"/>
          <p:cNvSpPr>
            <a:spLocks noGrp="1"/>
          </p:cNvSpPr>
          <p:nvPr>
            <p:ph idx="1"/>
          </p:nvPr>
        </p:nvSpPr>
        <p:spPr/>
        <p:txBody>
          <a:bodyPr/>
          <a:lstStyle/>
          <a:p>
            <a:r>
              <a:rPr lang="en-US" sz="3600" dirty="0" smtClean="0">
                <a:hlinkClick r:id="rId2"/>
              </a:rPr>
              <a:t>http://zapatopi.net/treeoctopus/</a:t>
            </a:r>
            <a:endParaRPr lang="en-US" sz="3600"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the following questions on a whiteboard</a:t>
            </a:r>
            <a:endParaRPr lang="en-US" dirty="0"/>
          </a:p>
        </p:txBody>
      </p:sp>
      <p:sp>
        <p:nvSpPr>
          <p:cNvPr id="3" name="Content Placeholder 2"/>
          <p:cNvSpPr>
            <a:spLocks noGrp="1"/>
          </p:cNvSpPr>
          <p:nvPr>
            <p:ph idx="1"/>
          </p:nvPr>
        </p:nvSpPr>
        <p:spPr/>
        <p:txBody>
          <a:bodyPr/>
          <a:lstStyle/>
          <a:p>
            <a:pPr marL="457200" indent="-457200">
              <a:buAutoNum type="arabicParenR"/>
            </a:pPr>
            <a:r>
              <a:rPr lang="en-US" dirty="0" smtClean="0"/>
              <a:t>Where can this animal be found?</a:t>
            </a:r>
          </a:p>
          <a:p>
            <a:pPr marL="457200" indent="-457200">
              <a:buAutoNum type="arabicParenR"/>
            </a:pPr>
            <a:r>
              <a:rPr lang="en-US" dirty="0" smtClean="0"/>
              <a:t>Why does the animal change color from red to brown or white?</a:t>
            </a:r>
          </a:p>
          <a:p>
            <a:pPr marL="457200" indent="-457200">
              <a:buAutoNum type="arabicParenR"/>
            </a:pPr>
            <a:r>
              <a:rPr lang="en-US" dirty="0" smtClean="0"/>
              <a:t>Why is the animal endangered?</a:t>
            </a:r>
          </a:p>
          <a:p>
            <a:pPr marL="457200" indent="-457200">
              <a:buAutoNum type="arabicParenR"/>
            </a:pPr>
            <a:r>
              <a:rPr lang="en-US" dirty="0" smtClean="0"/>
              <a:t>If you were to do research on endangered species, what are the main pieces of information from this website you would use?</a:t>
            </a:r>
          </a:p>
          <a:p>
            <a:pPr marL="457200" indent="-457200">
              <a:buAutoNum type="arabicParen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tree octopus doesn’t exist!!!</a:t>
            </a:r>
            <a:endParaRPr lang="en-US" dirty="0"/>
          </a:p>
        </p:txBody>
      </p:sp>
      <p:sp>
        <p:nvSpPr>
          <p:cNvPr id="3" name="Content Placeholder 2"/>
          <p:cNvSpPr>
            <a:spLocks noGrp="1"/>
          </p:cNvSpPr>
          <p:nvPr>
            <p:ph idx="1"/>
          </p:nvPr>
        </p:nvSpPr>
        <p:spPr/>
        <p:txBody>
          <a:bodyPr/>
          <a:lstStyle/>
          <a:p>
            <a:r>
              <a:rPr lang="en-US" dirty="0" smtClean="0"/>
              <a:t>This website is based on an imaginary animal</a:t>
            </a:r>
          </a:p>
          <a:p>
            <a:endParaRPr lang="en-US" dirty="0" smtClean="0"/>
          </a:p>
          <a:p>
            <a:r>
              <a:rPr lang="en-US" dirty="0" smtClean="0"/>
              <a:t>DO NOT trust all web sources. </a:t>
            </a:r>
          </a:p>
          <a:p>
            <a:endParaRPr lang="en-US" dirty="0" smtClean="0"/>
          </a:p>
          <a:p>
            <a:r>
              <a:rPr lang="en-US" dirty="0" smtClean="0"/>
              <a:t>You need to EVALUATE carefully the websites you use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the URL tell us?</a:t>
            </a:r>
            <a:endParaRPr lang="en-US" dirty="0"/>
          </a:p>
        </p:txBody>
      </p:sp>
      <p:sp>
        <p:nvSpPr>
          <p:cNvPr id="3" name="Content Placeholder 2"/>
          <p:cNvSpPr>
            <a:spLocks noGrp="1"/>
          </p:cNvSpPr>
          <p:nvPr>
            <p:ph idx="1"/>
          </p:nvPr>
        </p:nvSpPr>
        <p:spPr/>
        <p:txBody>
          <a:bodyPr>
            <a:normAutofit lnSpcReduction="10000"/>
          </a:bodyPr>
          <a:lstStyle/>
          <a:p>
            <a:r>
              <a:rPr lang="en-US" dirty="0" smtClean="0"/>
              <a:t>.com</a:t>
            </a:r>
          </a:p>
          <a:p>
            <a:r>
              <a:rPr lang="en-US" dirty="0" smtClean="0"/>
              <a:t>.</a:t>
            </a:r>
            <a:r>
              <a:rPr lang="en-US" dirty="0" err="1" smtClean="0"/>
              <a:t>edu</a:t>
            </a:r>
            <a:endParaRPr lang="en-US" dirty="0" smtClean="0"/>
          </a:p>
          <a:p>
            <a:r>
              <a:rPr lang="en-US" dirty="0" smtClean="0"/>
              <a:t>.net</a:t>
            </a:r>
          </a:p>
          <a:p>
            <a:r>
              <a:rPr lang="en-US" dirty="0" smtClean="0"/>
              <a:t>.org</a:t>
            </a:r>
          </a:p>
          <a:p>
            <a:r>
              <a:rPr lang="en-US" dirty="0" smtClean="0"/>
              <a:t>.mil</a:t>
            </a:r>
          </a:p>
          <a:p>
            <a:r>
              <a:rPr lang="en-US" dirty="0" smtClean="0"/>
              <a:t>.net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at the URL</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.com</a:t>
            </a:r>
          </a:p>
          <a:p>
            <a:pPr>
              <a:buNone/>
            </a:pPr>
            <a:r>
              <a:rPr lang="en-US" b="1" dirty="0" smtClean="0"/>
              <a:t>Commercial site</a:t>
            </a:r>
            <a:r>
              <a:rPr lang="en-US" dirty="0" smtClean="0"/>
              <a:t>. The information provided by commercial interests is generally going to shed a positive light on the product it promotes. While this information might not necessarily be false, you might be getting only part of the picture. Remember, there's a monetary incentive behind every commercial site in providing you with information, whether it is for good public relations or to sell you a product outright.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normAutofit lnSpcReduction="10000"/>
          </a:bodyPr>
          <a:lstStyle/>
          <a:p>
            <a:r>
              <a:rPr lang="en-US" b="1" dirty="0" smtClean="0"/>
              <a:t>.</a:t>
            </a:r>
            <a:r>
              <a:rPr lang="en-US" b="1" dirty="0" err="1" smtClean="0"/>
              <a:t>edu</a:t>
            </a:r>
            <a:endParaRPr lang="en-US" b="1" dirty="0" smtClean="0"/>
          </a:p>
          <a:p>
            <a:pPr>
              <a:buNone/>
            </a:pPr>
            <a:r>
              <a:rPr lang="en-US" b="1" dirty="0" smtClean="0"/>
              <a:t>Educational institution. </a:t>
            </a:r>
            <a:r>
              <a:rPr lang="en-US" dirty="0" smtClean="0"/>
              <a:t>Sites using this domain name are schools ranging from kindergarten to higher education. Information from sites within this domain must be examined very carefully. If it is from a department or research center at a educational institution, it can generally be taken as credible. However, students' personal Web sites are not usually monitored by the school even though they are on the school's server and use the .</a:t>
            </a:r>
            <a:r>
              <a:rPr lang="en-US" dirty="0" err="1" smtClean="0"/>
              <a:t>edu</a:t>
            </a:r>
            <a:r>
              <a:rPr lang="en-US" dirty="0" smtClean="0"/>
              <a:t> domain.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lstStyle/>
          <a:p>
            <a:r>
              <a:rPr lang="en-US" b="1" dirty="0" smtClean="0"/>
              <a:t>.</a:t>
            </a:r>
            <a:r>
              <a:rPr lang="en-US" b="1" dirty="0" err="1" smtClean="0"/>
              <a:t>gov</a:t>
            </a:r>
            <a:endParaRPr lang="en-US" b="1" dirty="0" smtClean="0"/>
          </a:p>
          <a:p>
            <a:r>
              <a:rPr lang="en-US" dirty="0" smtClean="0"/>
              <a:t>Government. If you come across a site with this domain, then you're viewing a federal government site. All branches of the United States federal government use this domain. Information such as Census statistics, Congressional hearings, and Supreme Court rulings would be included in sites with this domain. The information is considered to be from a credible source.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.org</a:t>
            </a:r>
          </a:p>
          <a:p>
            <a:r>
              <a:rPr lang="en-US" dirty="0" smtClean="0"/>
              <a:t>Traditionally a non-profit organization. Organizations such as the American Red Cross or PBS (Public Broadcasting System) use this domain suffix. Generally, the information in these types of sites is credible and unbiased, but there are examples of organizations that strongly advocate specific points of view over others, such as the National Right to Life Committee and Planned Parenthood. You probably want to give this domain a closer scrutiny these days. Some commercial interests might be the ultimate sponsors of a site with this suffix.</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majorFont>
      <a:minorFont>
        <a:latin typeface="Calisto MT"/>
        <a:ea typeface=""/>
        <a:cs typeface=""/>
        <a:font script="Jpan" typeface="ＭＳ 明朝"/>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73</TotalTime>
  <Words>659</Words>
  <Application>Microsoft Macintosh PowerPoint</Application>
  <PresentationFormat>On-screen Show (4:3)</PresentationFormat>
  <Paragraphs>50</Paragraphs>
  <Slides>14</Slides>
  <Notes>0</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Genesis</vt:lpstr>
      <vt:lpstr>Evaluate web sources</vt:lpstr>
      <vt:lpstr>Open the following website</vt:lpstr>
      <vt:lpstr>Answer the following questions on a whiteboard</vt:lpstr>
      <vt:lpstr>The tree octopus doesn’t exist!!!</vt:lpstr>
      <vt:lpstr>What does the URL tell us?</vt:lpstr>
      <vt:lpstr>Looking at the URL</vt:lpstr>
      <vt:lpstr>URL</vt:lpstr>
      <vt:lpstr>URL</vt:lpstr>
      <vt:lpstr>URL</vt:lpstr>
      <vt:lpstr>URL</vt:lpstr>
      <vt:lpstr>URL</vt:lpstr>
      <vt:lpstr>URL</vt:lpstr>
      <vt:lpstr>On a scale of 1 to 4, how much is this source reliable? Why?</vt:lpstr>
      <vt:lpstr>Evaluate a website using the checklist </vt:lpstr>
    </vt:vector>
  </TitlesOfParts>
  <Company>FALA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Evaluate web sources</dc:title>
  <dc:creator>Nadège Neta</dc:creator>
  <cp:lastModifiedBy>Nadège Neta</cp:lastModifiedBy>
  <cp:revision>11</cp:revision>
  <dcterms:created xsi:type="dcterms:W3CDTF">2016-08-31T19:13:39Z</dcterms:created>
  <dcterms:modified xsi:type="dcterms:W3CDTF">2016-08-31T20:04:16Z</dcterms:modified>
</cp:coreProperties>
</file>